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37"/>
  </p:notesMasterIdLst>
  <p:sldIdLst>
    <p:sldId id="256" r:id="rId2"/>
    <p:sldId id="257" r:id="rId3"/>
    <p:sldId id="272" r:id="rId4"/>
    <p:sldId id="273" r:id="rId5"/>
    <p:sldId id="308" r:id="rId6"/>
    <p:sldId id="304" r:id="rId7"/>
    <p:sldId id="311" r:id="rId8"/>
    <p:sldId id="305" r:id="rId9"/>
    <p:sldId id="306" r:id="rId10"/>
    <p:sldId id="309" r:id="rId11"/>
    <p:sldId id="269" r:id="rId12"/>
    <p:sldId id="275" r:id="rId13"/>
    <p:sldId id="276" r:id="rId14"/>
    <p:sldId id="277" r:id="rId15"/>
    <p:sldId id="278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6" r:id="rId30"/>
    <p:sldId id="298" r:id="rId31"/>
    <p:sldId id="300" r:id="rId32"/>
    <p:sldId id="297" r:id="rId33"/>
    <p:sldId id="301" r:id="rId34"/>
    <p:sldId id="302" r:id="rId35"/>
    <p:sldId id="303" r:id="rId36"/>
  </p:sldIdLst>
  <p:sldSz cx="9144000" cy="5143500" type="screen16x9"/>
  <p:notesSz cx="6858000" cy="9144000"/>
  <p:embeddedFontLst>
    <p:embeddedFont>
      <p:font typeface="Anaheim" panose="020B0604020202020204" charset="0"/>
      <p:regular r:id="rId38"/>
      <p:bold r:id="rId39"/>
    </p:embeddedFont>
    <p:embeddedFont>
      <p:font typeface="DM Sans" pitchFamily="2" charset="0"/>
      <p:regular r:id="rId40"/>
      <p:bold r:id="rId41"/>
      <p:italic r:id="rId42"/>
      <p:boldItalic r:id="rId43"/>
    </p:embeddedFont>
    <p:embeddedFont>
      <p:font typeface="Ebrima" panose="02000000000000000000" pitchFamily="2" charset="0"/>
      <p:regular r:id="rId44"/>
      <p:bold r:id="rId45"/>
    </p:embeddedFont>
    <p:embeddedFont>
      <p:font typeface="Montserrat" panose="00000500000000000000" pitchFamily="2" charset="0"/>
      <p:regular r:id="rId46"/>
      <p:bold r:id="rId47"/>
      <p:italic r:id="rId48"/>
      <p:boldItalic r:id="rId49"/>
    </p:embeddedFont>
    <p:embeddedFont>
      <p:font typeface="Nunito Light" pitchFamily="2" charset="0"/>
      <p:regular r:id="rId50"/>
      <p: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FCF76A9-BAD6-4971-ADD1-4DA02E4DB913}">
  <a:tblStyle styleId="{8FCF76A9-BAD6-4971-ADD1-4DA02E4DB9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404" autoAdjust="0"/>
  </p:normalViewPr>
  <p:slideViewPr>
    <p:cSldViewPr snapToGrid="0">
      <p:cViewPr>
        <p:scale>
          <a:sx n="102" d="100"/>
          <a:sy n="102" d="100"/>
        </p:scale>
        <p:origin x="260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caaf88fd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caaf88fd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bcb4e9929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bcb4e9929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7197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28575" y="225300"/>
            <a:ext cx="8686800" cy="4692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-25" y="4162500"/>
            <a:ext cx="9144000" cy="98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3225" y="1083400"/>
            <a:ext cx="66498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13225" y="278775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228575" y="225300"/>
            <a:ext cx="8686800" cy="4692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1" name="Google Shape;21;p4"/>
          <p:cNvSpPr/>
          <p:nvPr/>
        </p:nvSpPr>
        <p:spPr>
          <a:xfrm>
            <a:off x="-25" y="4615800"/>
            <a:ext cx="9144000" cy="52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20000" y="1154276"/>
            <a:ext cx="77040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●"/>
              <a:defRPr sz="1100"/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○"/>
              <a:defRPr sz="1100"/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■"/>
              <a:defRPr sz="1100"/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●"/>
              <a:defRPr sz="1100"/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○"/>
              <a:defRPr sz="1100"/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■"/>
              <a:defRPr sz="1100"/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●"/>
              <a:defRPr sz="1100"/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○"/>
              <a:defRPr sz="1100"/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■"/>
              <a:defRPr sz="1100"/>
            </a:lvl9pPr>
          </a:lstStyle>
          <a:p>
            <a:endParaRPr/>
          </a:p>
        </p:txBody>
      </p:sp>
      <p:grpSp>
        <p:nvGrpSpPr>
          <p:cNvPr id="24" name="Google Shape;24;p4"/>
          <p:cNvGrpSpPr/>
          <p:nvPr/>
        </p:nvGrpSpPr>
        <p:grpSpPr>
          <a:xfrm>
            <a:off x="352475" y="-272229"/>
            <a:ext cx="8430800" cy="5520566"/>
            <a:chOff x="352475" y="-272229"/>
            <a:chExt cx="8430800" cy="5520566"/>
          </a:xfrm>
        </p:grpSpPr>
        <p:grpSp>
          <p:nvGrpSpPr>
            <p:cNvPr id="25" name="Google Shape;25;p4"/>
            <p:cNvGrpSpPr/>
            <p:nvPr/>
          </p:nvGrpSpPr>
          <p:grpSpPr>
            <a:xfrm rot="5400000">
              <a:off x="7847729" y="415667"/>
              <a:ext cx="1623441" cy="247650"/>
              <a:chOff x="1962150" y="714375"/>
              <a:chExt cx="4333800" cy="247650"/>
            </a:xfrm>
          </p:grpSpPr>
          <p:cxnSp>
            <p:nvCxnSpPr>
              <p:cNvPr id="26" name="Google Shape;26;p4"/>
              <p:cNvCxnSpPr/>
              <p:nvPr/>
            </p:nvCxnSpPr>
            <p:spPr>
              <a:xfrm>
                <a:off x="1962150" y="71437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27;p4"/>
              <p:cNvCxnSpPr/>
              <p:nvPr/>
            </p:nvCxnSpPr>
            <p:spPr>
              <a:xfrm>
                <a:off x="2076450" y="79692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4"/>
              <p:cNvCxnSpPr/>
              <p:nvPr/>
            </p:nvCxnSpPr>
            <p:spPr>
              <a:xfrm>
                <a:off x="1962150" y="87947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" name="Google Shape;29;p4"/>
              <p:cNvCxnSpPr/>
              <p:nvPr/>
            </p:nvCxnSpPr>
            <p:spPr>
              <a:xfrm>
                <a:off x="2076450" y="96202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0" name="Google Shape;30;p4"/>
            <p:cNvGrpSpPr/>
            <p:nvPr/>
          </p:nvGrpSpPr>
          <p:grpSpPr>
            <a:xfrm rot="5400000">
              <a:off x="12367" y="4660579"/>
              <a:ext cx="927867" cy="247650"/>
              <a:chOff x="1962150" y="714375"/>
              <a:chExt cx="4333800" cy="247650"/>
            </a:xfrm>
          </p:grpSpPr>
          <p:cxnSp>
            <p:nvCxnSpPr>
              <p:cNvPr id="31" name="Google Shape;31;p4"/>
              <p:cNvCxnSpPr/>
              <p:nvPr/>
            </p:nvCxnSpPr>
            <p:spPr>
              <a:xfrm>
                <a:off x="1962150" y="71437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" name="Google Shape;32;p4"/>
              <p:cNvCxnSpPr/>
              <p:nvPr/>
            </p:nvCxnSpPr>
            <p:spPr>
              <a:xfrm>
                <a:off x="2076450" y="79692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" name="Google Shape;33;p4"/>
              <p:cNvCxnSpPr/>
              <p:nvPr/>
            </p:nvCxnSpPr>
            <p:spPr>
              <a:xfrm>
                <a:off x="1962150" y="87947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" name="Google Shape;34;p4"/>
              <p:cNvCxnSpPr/>
              <p:nvPr/>
            </p:nvCxnSpPr>
            <p:spPr>
              <a:xfrm>
                <a:off x="2076450" y="96202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/>
          <p:nvPr/>
        </p:nvSpPr>
        <p:spPr>
          <a:xfrm>
            <a:off x="228575" y="225300"/>
            <a:ext cx="8686800" cy="4692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subTitle" idx="1"/>
          </p:nvPr>
        </p:nvSpPr>
        <p:spPr>
          <a:xfrm>
            <a:off x="710475" y="1371750"/>
            <a:ext cx="3775800" cy="29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7"/>
          <p:cNvSpPr>
            <a:spLocks noGrp="1"/>
          </p:cNvSpPr>
          <p:nvPr>
            <p:ph type="pic" idx="2"/>
          </p:nvPr>
        </p:nvSpPr>
        <p:spPr>
          <a:xfrm>
            <a:off x="4743450" y="1245600"/>
            <a:ext cx="3677700" cy="3234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68" name="Google Shape;68;p7"/>
          <p:cNvGrpSpPr/>
          <p:nvPr/>
        </p:nvGrpSpPr>
        <p:grpSpPr>
          <a:xfrm>
            <a:off x="-180994" y="-162017"/>
            <a:ext cx="9002294" cy="2857592"/>
            <a:chOff x="-180994" y="-162017"/>
            <a:chExt cx="9002294" cy="2857592"/>
          </a:xfrm>
        </p:grpSpPr>
        <p:grpSp>
          <p:nvGrpSpPr>
            <p:cNvPr id="69" name="Google Shape;69;p7"/>
            <p:cNvGrpSpPr/>
            <p:nvPr/>
          </p:nvGrpSpPr>
          <p:grpSpPr>
            <a:xfrm>
              <a:off x="-180994" y="2447925"/>
              <a:ext cx="705976" cy="247650"/>
              <a:chOff x="1962150" y="714375"/>
              <a:chExt cx="4333800" cy="247650"/>
            </a:xfrm>
          </p:grpSpPr>
          <p:cxnSp>
            <p:nvCxnSpPr>
              <p:cNvPr id="70" name="Google Shape;70;p7"/>
              <p:cNvCxnSpPr/>
              <p:nvPr/>
            </p:nvCxnSpPr>
            <p:spPr>
              <a:xfrm>
                <a:off x="1962150" y="71437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" name="Google Shape;71;p7"/>
              <p:cNvCxnSpPr/>
              <p:nvPr/>
            </p:nvCxnSpPr>
            <p:spPr>
              <a:xfrm>
                <a:off x="2076450" y="79692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" name="Google Shape;72;p7"/>
              <p:cNvCxnSpPr/>
              <p:nvPr/>
            </p:nvCxnSpPr>
            <p:spPr>
              <a:xfrm>
                <a:off x="1962150" y="87947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" name="Google Shape;73;p7"/>
              <p:cNvCxnSpPr/>
              <p:nvPr/>
            </p:nvCxnSpPr>
            <p:spPr>
              <a:xfrm>
                <a:off x="2076450" y="96202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4" name="Google Shape;74;p7"/>
            <p:cNvGrpSpPr/>
            <p:nvPr/>
          </p:nvGrpSpPr>
          <p:grpSpPr>
            <a:xfrm rot="5400000">
              <a:off x="8346871" y="64762"/>
              <a:ext cx="701209" cy="247650"/>
              <a:chOff x="1962150" y="714375"/>
              <a:chExt cx="4333800" cy="247650"/>
            </a:xfrm>
          </p:grpSpPr>
          <p:cxnSp>
            <p:nvCxnSpPr>
              <p:cNvPr id="75" name="Google Shape;75;p7"/>
              <p:cNvCxnSpPr/>
              <p:nvPr/>
            </p:nvCxnSpPr>
            <p:spPr>
              <a:xfrm>
                <a:off x="1962150" y="71437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" name="Google Shape;76;p7"/>
              <p:cNvCxnSpPr/>
              <p:nvPr/>
            </p:nvCxnSpPr>
            <p:spPr>
              <a:xfrm>
                <a:off x="2076450" y="79692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" name="Google Shape;77;p7"/>
              <p:cNvCxnSpPr/>
              <p:nvPr/>
            </p:nvCxnSpPr>
            <p:spPr>
              <a:xfrm>
                <a:off x="1962150" y="87947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" name="Google Shape;78;p7"/>
              <p:cNvCxnSpPr/>
              <p:nvPr/>
            </p:nvCxnSpPr>
            <p:spPr>
              <a:xfrm>
                <a:off x="2076450" y="96202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79" name="Google Shape;79;p7"/>
          <p:cNvSpPr/>
          <p:nvPr/>
        </p:nvSpPr>
        <p:spPr>
          <a:xfrm>
            <a:off x="-25" y="4615800"/>
            <a:ext cx="9144000" cy="52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"/>
          <p:cNvSpPr/>
          <p:nvPr/>
        </p:nvSpPr>
        <p:spPr>
          <a:xfrm>
            <a:off x="228575" y="225300"/>
            <a:ext cx="8686800" cy="4692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6" name="Google Shape;86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9"/>
          <p:cNvSpPr/>
          <p:nvPr/>
        </p:nvSpPr>
        <p:spPr>
          <a:xfrm>
            <a:off x="-25" y="4162500"/>
            <a:ext cx="9144000" cy="98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/>
          <p:nvPr/>
        </p:nvSpPr>
        <p:spPr>
          <a:xfrm>
            <a:off x="228575" y="225300"/>
            <a:ext cx="8686800" cy="4692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4" name="Google Shape;94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288250"/>
            <a:ext cx="6576000" cy="19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5" name="Google Shape;95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6" name="Google Shape;96;p11"/>
          <p:cNvSpPr/>
          <p:nvPr/>
        </p:nvSpPr>
        <p:spPr>
          <a:xfrm>
            <a:off x="-25" y="4162500"/>
            <a:ext cx="9144000" cy="98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/>
          <p:nvPr/>
        </p:nvSpPr>
        <p:spPr>
          <a:xfrm>
            <a:off x="228575" y="225300"/>
            <a:ext cx="8686800" cy="4692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1" name="Google Shape;141;p15"/>
          <p:cNvSpPr/>
          <p:nvPr/>
        </p:nvSpPr>
        <p:spPr>
          <a:xfrm>
            <a:off x="-25" y="4615800"/>
            <a:ext cx="9144000" cy="52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2" name="Google Shape;142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5"/>
          <p:cNvSpPr txBox="1">
            <a:spLocks noGrp="1"/>
          </p:cNvSpPr>
          <p:nvPr>
            <p:ph type="body" idx="1"/>
          </p:nvPr>
        </p:nvSpPr>
        <p:spPr>
          <a:xfrm>
            <a:off x="720000" y="1154278"/>
            <a:ext cx="7704000" cy="29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●"/>
              <a:defRPr sz="1100"/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○"/>
              <a:defRPr sz="1100"/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■"/>
              <a:defRPr sz="1100"/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●"/>
              <a:defRPr sz="1100"/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○"/>
              <a:defRPr sz="1100"/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■"/>
              <a:defRPr sz="1100"/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●"/>
              <a:defRPr sz="1100"/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○"/>
              <a:defRPr sz="1100"/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■"/>
              <a:defRPr sz="1100"/>
            </a:lvl9pPr>
          </a:lstStyle>
          <a:p>
            <a:endParaRPr/>
          </a:p>
        </p:txBody>
      </p:sp>
      <p:grpSp>
        <p:nvGrpSpPr>
          <p:cNvPr id="144" name="Google Shape;144;p15"/>
          <p:cNvGrpSpPr/>
          <p:nvPr/>
        </p:nvGrpSpPr>
        <p:grpSpPr>
          <a:xfrm>
            <a:off x="-273933" y="1750200"/>
            <a:ext cx="9560785" cy="2695575"/>
            <a:chOff x="-273933" y="1750200"/>
            <a:chExt cx="9560785" cy="2695575"/>
          </a:xfrm>
        </p:grpSpPr>
        <p:grpSp>
          <p:nvGrpSpPr>
            <p:cNvPr id="145" name="Google Shape;145;p15"/>
            <p:cNvGrpSpPr/>
            <p:nvPr/>
          </p:nvGrpSpPr>
          <p:grpSpPr>
            <a:xfrm>
              <a:off x="8423992" y="4198125"/>
              <a:ext cx="862860" cy="247650"/>
              <a:chOff x="1962150" y="714375"/>
              <a:chExt cx="4333800" cy="247650"/>
            </a:xfrm>
          </p:grpSpPr>
          <p:cxnSp>
            <p:nvCxnSpPr>
              <p:cNvPr id="146" name="Google Shape;146;p15"/>
              <p:cNvCxnSpPr/>
              <p:nvPr/>
            </p:nvCxnSpPr>
            <p:spPr>
              <a:xfrm>
                <a:off x="1962150" y="71437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" name="Google Shape;147;p15"/>
              <p:cNvCxnSpPr/>
              <p:nvPr/>
            </p:nvCxnSpPr>
            <p:spPr>
              <a:xfrm>
                <a:off x="2076450" y="79692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" name="Google Shape;148;p15"/>
              <p:cNvCxnSpPr/>
              <p:nvPr/>
            </p:nvCxnSpPr>
            <p:spPr>
              <a:xfrm>
                <a:off x="1962150" y="87947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" name="Google Shape;149;p15"/>
              <p:cNvCxnSpPr/>
              <p:nvPr/>
            </p:nvCxnSpPr>
            <p:spPr>
              <a:xfrm>
                <a:off x="2076450" y="96202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50" name="Google Shape;150;p15"/>
            <p:cNvGrpSpPr/>
            <p:nvPr/>
          </p:nvGrpSpPr>
          <p:grpSpPr>
            <a:xfrm>
              <a:off x="-273933" y="1750200"/>
              <a:ext cx="862860" cy="247650"/>
              <a:chOff x="1962150" y="714375"/>
              <a:chExt cx="4333800" cy="247650"/>
            </a:xfrm>
          </p:grpSpPr>
          <p:cxnSp>
            <p:nvCxnSpPr>
              <p:cNvPr id="151" name="Google Shape;151;p15"/>
              <p:cNvCxnSpPr/>
              <p:nvPr/>
            </p:nvCxnSpPr>
            <p:spPr>
              <a:xfrm>
                <a:off x="1962150" y="71437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2" name="Google Shape;152;p15"/>
              <p:cNvCxnSpPr/>
              <p:nvPr/>
            </p:nvCxnSpPr>
            <p:spPr>
              <a:xfrm>
                <a:off x="2076450" y="79692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3" name="Google Shape;153;p15"/>
              <p:cNvCxnSpPr/>
              <p:nvPr/>
            </p:nvCxnSpPr>
            <p:spPr>
              <a:xfrm>
                <a:off x="1962150" y="87947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4" name="Google Shape;154;p15"/>
              <p:cNvCxnSpPr/>
              <p:nvPr/>
            </p:nvCxnSpPr>
            <p:spPr>
              <a:xfrm>
                <a:off x="2076450" y="96202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"/>
              <a:buNone/>
              <a:defRPr sz="2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5" r:id="rId4"/>
    <p:sldLayoutId id="2147483657" r:id="rId5"/>
    <p:sldLayoutId id="2147483661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"/>
          <p:cNvSpPr txBox="1">
            <a:spLocks noGrp="1"/>
          </p:cNvSpPr>
          <p:nvPr>
            <p:ph type="ctrTitle"/>
          </p:nvPr>
        </p:nvSpPr>
        <p:spPr>
          <a:xfrm>
            <a:off x="713225" y="1208764"/>
            <a:ext cx="6649800" cy="14847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VITYARTHI PROJECT</a:t>
            </a:r>
            <a:br>
              <a:rPr lang="en-US" sz="3600" dirty="0"/>
            </a:br>
            <a:r>
              <a:rPr lang="en-US" sz="3200" dirty="0"/>
              <a:t>(CAR MANAGEMENT SYSTEM)</a:t>
            </a:r>
            <a:endParaRPr sz="3600" dirty="0"/>
          </a:p>
        </p:txBody>
      </p:sp>
      <p:sp>
        <p:nvSpPr>
          <p:cNvPr id="254" name="Google Shape;254;p26"/>
          <p:cNvSpPr txBox="1">
            <a:spLocks noGrp="1"/>
          </p:cNvSpPr>
          <p:nvPr>
            <p:ph type="subTitle" idx="1"/>
          </p:nvPr>
        </p:nvSpPr>
        <p:spPr>
          <a:xfrm>
            <a:off x="713225" y="2787749"/>
            <a:ext cx="4528800" cy="6360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MADE BY- MOHAMMAD.ALI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REG. NUMBER – 25MIB10009</a:t>
            </a:r>
            <a:endParaRPr dirty="0"/>
          </a:p>
        </p:txBody>
      </p:sp>
      <p:pic>
        <p:nvPicPr>
          <p:cNvPr id="255" name="Google Shape;2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1574" y="2501639"/>
            <a:ext cx="4652426" cy="2171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6" name="Google Shape;256;p26"/>
          <p:cNvGrpSpPr/>
          <p:nvPr/>
        </p:nvGrpSpPr>
        <p:grpSpPr>
          <a:xfrm>
            <a:off x="8230728" y="2571750"/>
            <a:ext cx="989407" cy="247650"/>
            <a:chOff x="1962150" y="714375"/>
            <a:chExt cx="4333800" cy="247650"/>
          </a:xfrm>
        </p:grpSpPr>
        <p:cxnSp>
          <p:nvCxnSpPr>
            <p:cNvPr id="257" name="Google Shape;257;p26"/>
            <p:cNvCxnSpPr/>
            <p:nvPr/>
          </p:nvCxnSpPr>
          <p:spPr>
            <a:xfrm>
              <a:off x="1962150" y="7143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" name="Google Shape;258;p26"/>
            <p:cNvCxnSpPr/>
            <p:nvPr/>
          </p:nvCxnSpPr>
          <p:spPr>
            <a:xfrm>
              <a:off x="2076450" y="7969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9" name="Google Shape;259;p26"/>
            <p:cNvCxnSpPr/>
            <p:nvPr/>
          </p:nvCxnSpPr>
          <p:spPr>
            <a:xfrm>
              <a:off x="1962150" y="8794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" name="Google Shape;260;p26"/>
            <p:cNvCxnSpPr/>
            <p:nvPr/>
          </p:nvCxnSpPr>
          <p:spPr>
            <a:xfrm>
              <a:off x="2076450" y="9620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1" name="Google Shape;261;p26"/>
          <p:cNvGrpSpPr/>
          <p:nvPr/>
        </p:nvGrpSpPr>
        <p:grpSpPr>
          <a:xfrm>
            <a:off x="-66750" y="415675"/>
            <a:ext cx="1751289" cy="247650"/>
            <a:chOff x="1962150" y="714375"/>
            <a:chExt cx="4333800" cy="247650"/>
          </a:xfrm>
        </p:grpSpPr>
        <p:cxnSp>
          <p:nvCxnSpPr>
            <p:cNvPr id="262" name="Google Shape;262;p26"/>
            <p:cNvCxnSpPr/>
            <p:nvPr/>
          </p:nvCxnSpPr>
          <p:spPr>
            <a:xfrm>
              <a:off x="1962150" y="7143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" name="Google Shape;263;p26"/>
            <p:cNvCxnSpPr/>
            <p:nvPr/>
          </p:nvCxnSpPr>
          <p:spPr>
            <a:xfrm>
              <a:off x="2076450" y="7969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" name="Google Shape;264;p26"/>
            <p:cNvCxnSpPr/>
            <p:nvPr/>
          </p:nvCxnSpPr>
          <p:spPr>
            <a:xfrm>
              <a:off x="1962150" y="8794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5" name="Google Shape;265;p26"/>
            <p:cNvCxnSpPr/>
            <p:nvPr/>
          </p:nvCxnSpPr>
          <p:spPr>
            <a:xfrm>
              <a:off x="2076450" y="9620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050" name="Picture 2" descr="VIT Bhopal University, Bhopal: Where Learning Meets Individual Growth (For  2024-2025 Session)">
            <a:extLst>
              <a:ext uri="{FF2B5EF4-FFF2-40B4-BE49-F238E27FC236}">
                <a16:creationId xmlns:a16="http://schemas.microsoft.com/office/drawing/2014/main" id="{566FAF0F-7E22-1409-2C55-7A30E322D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507" y="331939"/>
            <a:ext cx="2273474" cy="120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382D1-6C63-ABF9-2F0A-0AAEE4AE1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D453E-700E-6F14-AFE2-5D7164B09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DESIGN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B7D2F0-CFB4-2CDB-589F-7883DDD5E4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54275"/>
            <a:ext cx="5397021" cy="3307365"/>
          </a:xfrm>
        </p:spPr>
        <p:txBody>
          <a:bodyPr/>
          <a:lstStyle/>
          <a:p>
            <a:pPr marL="158750" indent="0">
              <a:buNone/>
            </a:pPr>
            <a:r>
              <a:rPr lang="en-US" sz="1400" b="1" dirty="0"/>
              <a:t>4.1. PLOT GRAPH (Function: </a:t>
            </a:r>
            <a:r>
              <a:rPr lang="en-US" sz="1400" b="1" dirty="0" err="1"/>
              <a:t>plot_graph</a:t>
            </a:r>
            <a:r>
              <a:rPr lang="en-US" sz="1400" b="1" dirty="0"/>
              <a:t>)</a:t>
            </a:r>
          </a:p>
          <a:p>
            <a:r>
              <a:rPr lang="en-US" sz="1400" dirty="0"/>
              <a:t>Extract sales data for </a:t>
            </a:r>
            <a:r>
              <a:rPr lang="en-US" sz="1200" dirty="0"/>
              <a:t>model</a:t>
            </a:r>
            <a:r>
              <a:rPr lang="en-US" sz="1400" dirty="0"/>
              <a:t> from </a:t>
            </a:r>
            <a:r>
              <a:rPr lang="en-US" sz="1200" dirty="0" err="1"/>
              <a:t>df</a:t>
            </a:r>
            <a:r>
              <a:rPr lang="en-US" sz="1400" dirty="0"/>
              <a:t>.</a:t>
            </a:r>
          </a:p>
          <a:p>
            <a:r>
              <a:rPr lang="en-US" sz="1400" dirty="0"/>
              <a:t>Create </a:t>
            </a:r>
            <a:r>
              <a:rPr lang="en-US" sz="1200" dirty="0"/>
              <a:t>matplotlib</a:t>
            </a:r>
            <a:r>
              <a:rPr lang="en-US" sz="1400" dirty="0"/>
              <a:t> figure and axes.</a:t>
            </a:r>
          </a:p>
          <a:p>
            <a:r>
              <a:rPr lang="en-US" sz="1400" dirty="0"/>
              <a:t>Determine the Manufacturer for the title.</a:t>
            </a:r>
          </a:p>
          <a:p>
            <a:r>
              <a:rPr lang="en-US" sz="1400" b="1" dirty="0"/>
              <a:t>If</a:t>
            </a:r>
            <a:r>
              <a:rPr lang="en-US" sz="1400" dirty="0"/>
              <a:t> </a:t>
            </a:r>
            <a:r>
              <a:rPr lang="en-US" sz="1200" dirty="0" err="1"/>
              <a:t>graph_type</a:t>
            </a:r>
            <a:r>
              <a:rPr lang="en-US" sz="1400" dirty="0"/>
              <a:t> is 'line': Plot </a:t>
            </a:r>
            <a:r>
              <a:rPr lang="en-US" sz="1200" dirty="0"/>
              <a:t>YEARS</a:t>
            </a:r>
            <a:r>
              <a:rPr lang="en-US" sz="1400" dirty="0"/>
              <a:t> vs </a:t>
            </a:r>
            <a:r>
              <a:rPr lang="en-US" sz="1200" dirty="0" err="1"/>
              <a:t>sales_data</a:t>
            </a:r>
            <a:r>
              <a:rPr lang="en-US" sz="1400" dirty="0"/>
              <a:t> as a line graph.</a:t>
            </a:r>
          </a:p>
          <a:p>
            <a:r>
              <a:rPr lang="en-US" sz="1400" b="1" dirty="0"/>
              <a:t>If</a:t>
            </a:r>
            <a:r>
              <a:rPr lang="en-US" sz="1400" dirty="0"/>
              <a:t> </a:t>
            </a:r>
            <a:r>
              <a:rPr lang="en-US" sz="1200" dirty="0" err="1"/>
              <a:t>graph_type</a:t>
            </a:r>
            <a:r>
              <a:rPr lang="en-US" sz="1400" dirty="0"/>
              <a:t> is 'bar': Plot </a:t>
            </a:r>
            <a:r>
              <a:rPr lang="en-US" sz="1200" dirty="0"/>
              <a:t>YEARS</a:t>
            </a:r>
            <a:r>
              <a:rPr lang="en-US" sz="1400" dirty="0"/>
              <a:t> vs </a:t>
            </a:r>
            <a:r>
              <a:rPr lang="en-US" sz="1200" dirty="0" err="1"/>
              <a:t>sales_data</a:t>
            </a:r>
            <a:r>
              <a:rPr lang="en-US" sz="1400" dirty="0"/>
              <a:t> as a bar graph.</a:t>
            </a:r>
          </a:p>
          <a:p>
            <a:r>
              <a:rPr lang="en-US" sz="1400" dirty="0"/>
              <a:t>Set labels, title, and grid.</a:t>
            </a:r>
          </a:p>
          <a:p>
            <a:r>
              <a:rPr lang="en-US" sz="1400" dirty="0"/>
              <a:t>Display the plot using </a:t>
            </a:r>
            <a:r>
              <a:rPr lang="en-US" sz="1200" dirty="0" err="1"/>
              <a:t>plt.show</a:t>
            </a:r>
            <a:r>
              <a:rPr lang="en-US" sz="1200" dirty="0"/>
              <a:t>()</a:t>
            </a:r>
            <a:r>
              <a:rPr lang="en-US" sz="1400" dirty="0"/>
              <a:t>.</a:t>
            </a:r>
          </a:p>
          <a:p>
            <a:endParaRPr lang="en-IN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874E4F-8F47-4E28-9496-1A7893C0E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777" y="1629525"/>
            <a:ext cx="2566638" cy="177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64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INPUT AND OUTPUT CODE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90F755-ADFB-2978-B26B-2CFF91EB3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07" y="1081922"/>
            <a:ext cx="8377796" cy="352949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1254AE34-6FD6-5D8F-B114-D6E0CD344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28" y="384680"/>
            <a:ext cx="8500767" cy="409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802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FA26CB-7350-AEC7-F04D-84ED2A725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66" y="290517"/>
            <a:ext cx="8380949" cy="423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33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D8D83-D6C7-9920-269F-0AA65D724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94B158-9F69-D4A5-BC81-9C786823C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669"/>
            <a:ext cx="9144000" cy="454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78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CCB95-4FCD-E9EB-E205-717967002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6D14A7-761F-5FFC-65A9-C85B7DDC0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35" y="290086"/>
            <a:ext cx="8513380" cy="419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074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5293D-1116-BF5B-3306-E6576A339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372F5A-658E-ED2D-9A7A-7F5C4A720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78" y="377000"/>
            <a:ext cx="8475543" cy="413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30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4EC8C-3F9E-10C1-18ED-15B087AC9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6C6A46-4BB8-DC50-2CFA-4FF9B0A8F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40" y="365761"/>
            <a:ext cx="8330500" cy="413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81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ABD6F-F3F4-88C2-9937-34545DEAE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194AF6-515E-F1E7-AE2C-F7965E264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65" y="283780"/>
            <a:ext cx="8431399" cy="411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46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6B4F5-B21E-9202-BFEE-B89B1126A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9C3285-87AF-CD80-80A4-FDB21713EA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027"/>
          <a:stretch>
            <a:fillRect/>
          </a:stretch>
        </p:blipFill>
        <p:spPr>
          <a:xfrm>
            <a:off x="372067" y="403596"/>
            <a:ext cx="8431398" cy="387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816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INDEX</a:t>
            </a:r>
            <a:endParaRPr dirty="0"/>
          </a:p>
        </p:txBody>
      </p:sp>
      <p:graphicFrame>
        <p:nvGraphicFramePr>
          <p:cNvPr id="272" name="Google Shape;272;p27"/>
          <p:cNvGraphicFramePr/>
          <p:nvPr>
            <p:extLst>
              <p:ext uri="{D42A27DB-BD31-4B8C-83A1-F6EECF244321}">
                <p14:modId xmlns:p14="http://schemas.microsoft.com/office/powerpoint/2010/main" val="2170260255"/>
              </p:ext>
            </p:extLst>
          </p:nvPr>
        </p:nvGraphicFramePr>
        <p:xfrm>
          <a:off x="2610504" y="1236045"/>
          <a:ext cx="3922946" cy="2656493"/>
        </p:xfrm>
        <a:graphic>
          <a:graphicData uri="http://schemas.openxmlformats.org/drawingml/2006/table">
            <a:tbl>
              <a:tblPr>
                <a:noFill/>
                <a:tableStyleId>{8FCF76A9-BAD6-4971-ADD1-4DA02E4DB913}</a:tableStyleId>
              </a:tblPr>
              <a:tblGrid>
                <a:gridCol w="5158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070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8222">
                <a:tc>
                  <a:txBody>
                    <a:bodyPr/>
                    <a:lstStyle/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n-US" sz="1000" b="1" u="none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000" b="1" u="none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000" b="1" dirty="0">
                          <a:solidFill>
                            <a:schemeClr val="dk1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  <a:sym typeface="DM Sans"/>
                        </a:rPr>
                        <a:t>PROBLEM STATEMENT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083">
                <a:tc>
                  <a:txBody>
                    <a:bodyPr/>
                    <a:lstStyle/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n-US" sz="1000" b="1" u="none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sz="1000" b="1" u="none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000" b="1" dirty="0">
                          <a:solidFill>
                            <a:schemeClr val="dk1"/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  <a:sym typeface="DM Sans"/>
                        </a:rPr>
                        <a:t>DESIGN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797">
                <a:tc>
                  <a:txBody>
                    <a:bodyPr/>
                    <a:lstStyle/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n-US" sz="1000" b="1" u="sng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sz="1000" b="1" u="sng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000" b="1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CODE/IMPLIMENTATION</a:t>
                      </a:r>
                      <a:endParaRPr sz="1000" b="1" dirty="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8797">
                <a:tc>
                  <a:txBody>
                    <a:bodyPr/>
                    <a:lstStyle/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n-US" sz="1000" b="1" u="sng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1000" b="1" u="sng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000" b="1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CODE/IMPLEMENTATION</a:t>
                      </a:r>
                      <a:endParaRPr sz="1000" b="1" dirty="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8797">
                <a:tc>
                  <a:txBody>
                    <a:bodyPr/>
                    <a:lstStyle/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n-US" sz="1000" b="1" u="sng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000" b="1" u="sng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000" b="1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DISCUSSION/RESOURCES</a:t>
                      </a:r>
                      <a:endParaRPr sz="1000" b="1" dirty="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8797">
                <a:tc>
                  <a:txBody>
                    <a:bodyPr/>
                    <a:lstStyle/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n-US" sz="10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endParaRPr sz="10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000" b="1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REFERENCE</a:t>
                      </a:r>
                      <a:endParaRPr sz="1000" b="1" dirty="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3" name="Google Shape;273;p27"/>
          <p:cNvSpPr txBox="1"/>
          <p:nvPr/>
        </p:nvSpPr>
        <p:spPr>
          <a:xfrm>
            <a:off x="713225" y="4101550"/>
            <a:ext cx="38589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 u="sng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4571977" y="4101550"/>
            <a:ext cx="38589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 u="sng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CA3B0-0DDC-0357-46D5-9BF89558F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9E9771-4C1F-ED55-00E5-B717A10F9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29" y="258554"/>
            <a:ext cx="8368338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51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4BBCD-F606-ABD7-AE6B-775DACE84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102CA6-D76C-E229-103F-C813E7D14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24" y="296392"/>
            <a:ext cx="8406174" cy="416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24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E5CC2-7F6A-B796-B97C-0A002A26A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B27998-5211-8ADA-925D-65C630B619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657"/>
          <a:stretch>
            <a:fillRect/>
          </a:stretch>
        </p:blipFill>
        <p:spPr>
          <a:xfrm>
            <a:off x="307312" y="309003"/>
            <a:ext cx="8515072" cy="401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108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57DCF-97EB-4381-6D84-DD3473A91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80FE94-9FE3-E510-8504-317094B7E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35" y="321617"/>
            <a:ext cx="8469236" cy="410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58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7E97C-8630-7BF2-FCF4-1FA710528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7E8E26-6F5A-AD85-4027-D40767AD8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41" y="321616"/>
            <a:ext cx="8469236" cy="408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797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D127E-A205-A726-4763-331B99FBA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42FCEB-91F4-48E6-0FA5-4A4C20CD5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88" y="359454"/>
            <a:ext cx="8473824" cy="410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28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9FC7FF-6D4D-89D6-7651-53DDFDA43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90" y="346841"/>
            <a:ext cx="8336807" cy="415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88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C82BF-B002-EEFB-5797-47CB43A45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3948E7-69FC-C319-F49A-F2449F614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86" y="409903"/>
            <a:ext cx="8324192" cy="397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19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FA1AA-4EAC-7365-098E-4745E2F03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2A0460-69FE-7269-41C6-AE5973C7F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96" y="302699"/>
            <a:ext cx="8225008" cy="426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618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39631-AB2B-FC43-8CDC-5DD96189B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2945A6-227D-9474-1A51-D5350C320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79" y="245943"/>
            <a:ext cx="8305273" cy="425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75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81AEC-4E49-E58C-80A1-C014547EB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sym typeface="DM Sans"/>
              </a:rPr>
              <a:t>PROBLEM STATEMENT</a:t>
            </a:r>
            <a:br>
              <a:rPr lang="en-US" sz="32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sym typeface="DM Sans"/>
              </a:rPr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B88E46-4C6B-655D-8D92-4144D570C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996" y="1296168"/>
            <a:ext cx="4138604" cy="2907300"/>
          </a:xfrm>
        </p:spPr>
        <p:txBody>
          <a:bodyPr/>
          <a:lstStyle/>
          <a:p>
            <a:r>
              <a:rPr lang="en-US" sz="1400" dirty="0"/>
              <a:t>Organizations and service centers currently struggle with manual methods for managing vehicle and customer data, leading to inefficient workflows, data inaccuracies, and a lack of quick access to crucial information.</a:t>
            </a:r>
          </a:p>
          <a:p>
            <a:r>
              <a:rPr lang="en-US" sz="1400" dirty="0"/>
              <a:t>This manual approach results in problems such as lost or damaged records, time-consuming data entry and retrieval, and difficulty in generating comprehensive reports, which increases operational costs and reduces customer satisfaction. </a:t>
            </a:r>
            <a:endParaRPr lang="en-IN" sz="1400" dirty="0"/>
          </a:p>
        </p:txBody>
      </p:sp>
      <p:pic>
        <p:nvPicPr>
          <p:cNvPr id="4" name="Google Shape;315;p30">
            <a:extLst>
              <a:ext uri="{FF2B5EF4-FFF2-40B4-BE49-F238E27FC236}">
                <a16:creationId xmlns:a16="http://schemas.microsoft.com/office/drawing/2014/main" id="{15A8D805-BF97-3B69-5B0F-C2CFA2387431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2">
            <a:alphaModFix/>
          </a:blip>
          <a:srcRect l="7751" r="28293"/>
          <a:stretch/>
        </p:blipFill>
        <p:spPr>
          <a:xfrm>
            <a:off x="5092262" y="1296168"/>
            <a:ext cx="3677724" cy="252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90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2F460-9A37-4082-E0C7-C9BF25E70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LINE GRAPH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076493-4F12-6A67-B44C-F22B5E8B7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445" y="1017725"/>
            <a:ext cx="8441741" cy="3451861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19709993-995A-145B-F960-5D26C0CA8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93" y="1097279"/>
            <a:ext cx="8083297" cy="330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13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AE8C46E-ADB0-CD8E-386B-A86669BB67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336" y="577901"/>
            <a:ext cx="4083939" cy="3902299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13282E-8015-A2CF-0B2A-0DD755CBA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80" y="663300"/>
            <a:ext cx="3966896" cy="37404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F680F6-9BB4-A1DF-A580-B3DEA7407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319" y="663300"/>
            <a:ext cx="4021301" cy="354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7475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E967F-5D1D-3ECE-9AC6-89830C21C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36BEFB-491E-D99D-E42F-04D27C99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34" y="414440"/>
            <a:ext cx="4178916" cy="3993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BF6F31-879D-F4C6-1B2B-26CB6CB19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773" y="414440"/>
            <a:ext cx="3942093" cy="399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694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4CF48-A44C-16B8-FE0F-A57AE9D6F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BAR GRAPH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86B46B-0628-7EBC-5513-F655F8473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74" y="1017725"/>
            <a:ext cx="4295467" cy="35194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3D4B4-4D11-774F-A535-DF3C70500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871" y="967026"/>
            <a:ext cx="3933655" cy="357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518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0B1324-C2C0-77D2-B1F6-E3941A5EC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33" y="374969"/>
            <a:ext cx="4322314" cy="40720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E07DD5-5339-5DC0-5BD6-90AB1DC4B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295" y="269715"/>
            <a:ext cx="3943428" cy="424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052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C18C44F-D4C5-E71D-3E78-CB6B49CEA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725" y="473075"/>
            <a:ext cx="7702550" cy="3862388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0FDA88-E77D-C07B-BE8E-6103285EBE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2" t="6824" r="-842" b="1715"/>
          <a:stretch>
            <a:fillRect/>
          </a:stretch>
        </p:blipFill>
        <p:spPr>
          <a:xfrm>
            <a:off x="967027" y="473075"/>
            <a:ext cx="7190210" cy="379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08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FB354-A404-68A7-6AC8-AE486560B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469375"/>
          </a:xfrm>
        </p:spPr>
        <p:txBody>
          <a:bodyPr/>
          <a:lstStyle/>
          <a:p>
            <a:pPr algn="ctr"/>
            <a:r>
              <a:rPr lang="en-US" dirty="0"/>
              <a:t>DESIGN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6E7CC-D2E8-6083-49E6-EA3214E5D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914400"/>
            <a:ext cx="5397021" cy="3784075"/>
          </a:xfrm>
        </p:spPr>
        <p:txBody>
          <a:bodyPr/>
          <a:lstStyle/>
          <a:p>
            <a:pPr marL="158750" indent="0">
              <a:buNone/>
            </a:pPr>
            <a:r>
              <a:rPr lang="en-US" sz="1200" b="1" dirty="0"/>
              <a:t>1. Main Menu (Function: </a:t>
            </a:r>
            <a:r>
              <a:rPr lang="en-US" sz="1200" b="1" dirty="0" err="1"/>
              <a:t>main_menu</a:t>
            </a:r>
            <a:r>
              <a:rPr lang="en-US" sz="1200" b="1" dirty="0"/>
              <a:t>)</a:t>
            </a:r>
          </a:p>
          <a:p>
            <a:r>
              <a:rPr lang="en-US" sz="1200" b="1" dirty="0"/>
              <a:t>START</a:t>
            </a:r>
            <a:endParaRPr lang="en-US" sz="1200" dirty="0"/>
          </a:p>
          <a:p>
            <a:r>
              <a:rPr lang="en-US" sz="1200" dirty="0"/>
              <a:t>Initialize global </a:t>
            </a:r>
            <a:r>
              <a:rPr lang="en-US" sz="1200" dirty="0" err="1"/>
              <a:t>DataFrame</a:t>
            </a:r>
            <a:r>
              <a:rPr lang="en-US" sz="1200" dirty="0"/>
              <a:t> </a:t>
            </a:r>
            <a:r>
              <a:rPr lang="en-US" sz="1200" dirty="0" err="1"/>
              <a:t>df</a:t>
            </a:r>
            <a:r>
              <a:rPr lang="en-US" sz="1200" dirty="0"/>
              <a:t> to None.</a:t>
            </a:r>
          </a:p>
          <a:p>
            <a:r>
              <a:rPr lang="en-US" sz="1200" dirty="0"/>
              <a:t>Check if CAR_SALES.csv exists. If yes, call READ CSV FILE (Step 2) automatically.</a:t>
            </a:r>
          </a:p>
          <a:p>
            <a:r>
              <a:rPr lang="en-US" sz="1200" b="1" dirty="0"/>
              <a:t>Loop</a:t>
            </a:r>
            <a:r>
              <a:rPr lang="en-US" sz="1200" dirty="0"/>
              <a:t> (Main Menu): a. Display Main Menu options (1. Read CSV File, 2. Data Analysis Menu, 3. Graph Menu, 4. Exit). b. Read user choice. c. </a:t>
            </a:r>
            <a:r>
              <a:rPr lang="en-US" sz="1200" b="1" dirty="0"/>
              <a:t>If</a:t>
            </a:r>
            <a:r>
              <a:rPr lang="en-US" sz="1200" dirty="0"/>
              <a:t> choice is '1': Call READ CSV FILE (Step 2). d. </a:t>
            </a:r>
            <a:r>
              <a:rPr lang="en-US" sz="1200" b="1" dirty="0"/>
              <a:t>If</a:t>
            </a:r>
            <a:r>
              <a:rPr lang="en-US" sz="1200" dirty="0"/>
              <a:t> choice is '2': </a:t>
            </a:r>
            <a:r>
              <a:rPr lang="en-US" sz="1200" dirty="0" err="1"/>
              <a:t>i</a:t>
            </a:r>
            <a:r>
              <a:rPr lang="en-US" sz="1200" dirty="0"/>
              <a:t>. </a:t>
            </a:r>
            <a:r>
              <a:rPr lang="en-US" sz="1200" b="1" dirty="0"/>
              <a:t>If</a:t>
            </a:r>
            <a:r>
              <a:rPr lang="en-US" sz="1200" dirty="0"/>
              <a:t> </a:t>
            </a:r>
            <a:r>
              <a:rPr lang="en-US" sz="1200" dirty="0" err="1"/>
              <a:t>df</a:t>
            </a:r>
            <a:r>
              <a:rPr lang="en-US" sz="1200" dirty="0"/>
              <a:t> is not None: Call DATA ANALYSIS MENU (Step 3). ii. </a:t>
            </a:r>
            <a:r>
              <a:rPr lang="en-US" sz="1200" b="1" dirty="0"/>
              <a:t>Else</a:t>
            </a:r>
            <a:r>
              <a:rPr lang="en-US" sz="1200" dirty="0"/>
              <a:t>: Display "Data not loaded." e. </a:t>
            </a:r>
            <a:r>
              <a:rPr lang="en-US" sz="1200" b="1" dirty="0"/>
              <a:t>If</a:t>
            </a:r>
            <a:r>
              <a:rPr lang="en-US" sz="1200" dirty="0"/>
              <a:t> choice is '3': </a:t>
            </a:r>
            <a:r>
              <a:rPr lang="en-US" sz="1200" dirty="0" err="1"/>
              <a:t>i</a:t>
            </a:r>
            <a:r>
              <a:rPr lang="en-US" sz="1200" dirty="0"/>
              <a:t>. </a:t>
            </a:r>
            <a:r>
              <a:rPr lang="en-US" sz="1200" b="1" dirty="0"/>
              <a:t>If</a:t>
            </a:r>
            <a:r>
              <a:rPr lang="en-US" sz="1200" dirty="0"/>
              <a:t> </a:t>
            </a:r>
            <a:r>
              <a:rPr lang="en-US" sz="1200" dirty="0" err="1"/>
              <a:t>df</a:t>
            </a:r>
            <a:r>
              <a:rPr lang="en-US" sz="1200" dirty="0"/>
              <a:t> is not None: Call GRAPH MENU (Step 4). ii. </a:t>
            </a:r>
            <a:r>
              <a:rPr lang="en-US" sz="1200" b="1" dirty="0"/>
              <a:t>Else</a:t>
            </a:r>
            <a:r>
              <a:rPr lang="en-US" sz="1200" dirty="0"/>
              <a:t>: Display "Data not loaded." f. </a:t>
            </a:r>
            <a:r>
              <a:rPr lang="en-US" sz="1200" b="1" dirty="0"/>
              <a:t>If</a:t>
            </a:r>
            <a:r>
              <a:rPr lang="en-US" sz="1200" dirty="0"/>
              <a:t> choice is '4': Display "Exiting." </a:t>
            </a:r>
            <a:r>
              <a:rPr lang="en-US" sz="1200" b="1" dirty="0"/>
              <a:t>BREAK LOOP</a:t>
            </a:r>
            <a:r>
              <a:rPr lang="en-US" sz="1200" dirty="0"/>
              <a:t>. g. </a:t>
            </a:r>
            <a:r>
              <a:rPr lang="en-US" sz="1200" b="1" dirty="0"/>
              <a:t>Else</a:t>
            </a:r>
            <a:r>
              <a:rPr lang="en-US" sz="1200" dirty="0"/>
              <a:t>: Display "Invalid choice." h. Prompt user to "Press ENTER to continue."</a:t>
            </a:r>
          </a:p>
          <a:p>
            <a:r>
              <a:rPr lang="en-US" sz="1200" b="1" dirty="0"/>
              <a:t>END</a:t>
            </a:r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B50E9A-C70C-F4CA-DC18-F3E32F5AF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777" y="1629525"/>
            <a:ext cx="2566638" cy="177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4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CBF3B-F834-95B5-84C0-294E2FC7F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C609E-305C-1258-6AD5-2850DEA15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469375"/>
          </a:xfrm>
        </p:spPr>
        <p:txBody>
          <a:bodyPr/>
          <a:lstStyle/>
          <a:p>
            <a:pPr algn="ctr"/>
            <a:r>
              <a:rPr lang="en-US" dirty="0"/>
              <a:t>DESIGN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BC58B-D6E9-8926-3397-8E4A7D6811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026233"/>
            <a:ext cx="5397021" cy="3210268"/>
          </a:xfrm>
        </p:spPr>
        <p:txBody>
          <a:bodyPr/>
          <a:lstStyle/>
          <a:p>
            <a:pPr marL="158750" indent="0">
              <a:buNone/>
            </a:pPr>
            <a:r>
              <a:rPr lang="en-US" sz="1400" b="1" dirty="0"/>
              <a:t>2. Read CSV File (Function: </a:t>
            </a:r>
            <a:r>
              <a:rPr lang="en-US" sz="1400" b="1" dirty="0" err="1"/>
              <a:t>read_csv_file</a:t>
            </a:r>
            <a:r>
              <a:rPr lang="en-US" sz="1400" b="1" dirty="0"/>
              <a:t>)</a:t>
            </a:r>
          </a:p>
          <a:p>
            <a:r>
              <a:rPr lang="en-US" sz="1400" dirty="0"/>
              <a:t>Read filename from user (defaulting to CAR_SALES.csv).</a:t>
            </a:r>
          </a:p>
          <a:p>
            <a:r>
              <a:rPr lang="en-US" sz="1400" dirty="0"/>
              <a:t>Attempt to read the CSV into </a:t>
            </a:r>
            <a:r>
              <a:rPr lang="en-US" sz="1400" dirty="0" err="1"/>
              <a:t>df</a:t>
            </a:r>
            <a:r>
              <a:rPr lang="en-US" sz="1400" dirty="0"/>
              <a:t> using </a:t>
            </a:r>
            <a:r>
              <a:rPr lang="en-US" sz="1400" dirty="0" err="1"/>
              <a:t>pandas.read_csv</a:t>
            </a:r>
            <a:r>
              <a:rPr lang="en-US" sz="1400" dirty="0"/>
              <a:t>, setting 'MODEL' as </a:t>
            </a:r>
            <a:r>
              <a:rPr lang="en-US" sz="1400" dirty="0" err="1"/>
              <a:t>index_col</a:t>
            </a:r>
            <a:r>
              <a:rPr lang="en-US" sz="1400" dirty="0"/>
              <a:t>.</a:t>
            </a:r>
          </a:p>
          <a:p>
            <a:r>
              <a:rPr lang="en-US" sz="1400" dirty="0"/>
              <a:t>Convert all sales columns to numeric types.</a:t>
            </a:r>
          </a:p>
          <a:p>
            <a:r>
              <a:rPr lang="en-US" sz="1400" b="1" dirty="0"/>
              <a:t>If</a:t>
            </a:r>
            <a:r>
              <a:rPr lang="en-US" sz="1400" dirty="0"/>
              <a:t> successful: a. Display success message. b. Print the entire </a:t>
            </a:r>
            <a:r>
              <a:rPr lang="en-US" sz="1400" dirty="0" err="1"/>
              <a:t>DataFrame</a:t>
            </a:r>
            <a:r>
              <a:rPr lang="en-US" sz="1400" dirty="0"/>
              <a:t> </a:t>
            </a:r>
            <a:r>
              <a:rPr lang="en-US" sz="1400" dirty="0" err="1"/>
              <a:t>df</a:t>
            </a:r>
            <a:r>
              <a:rPr lang="en-US" sz="1400" dirty="0"/>
              <a:t> and its dimensions.</a:t>
            </a:r>
          </a:p>
          <a:p>
            <a:r>
              <a:rPr lang="en-US" sz="1400" b="1" dirty="0"/>
              <a:t>If</a:t>
            </a:r>
            <a:r>
              <a:rPr lang="en-US" sz="1400" dirty="0"/>
              <a:t> error (e.g., </a:t>
            </a:r>
            <a:r>
              <a:rPr lang="en-US" sz="1400" dirty="0" err="1"/>
              <a:t>FileNotFoundError</a:t>
            </a:r>
            <a:r>
              <a:rPr lang="en-US" sz="1400" dirty="0"/>
              <a:t>): a. Display error message.</a:t>
            </a:r>
          </a:p>
          <a:p>
            <a:r>
              <a:rPr lang="en-US" sz="1400" dirty="0"/>
              <a:t>Return to Main Menu loop.</a:t>
            </a:r>
            <a:endParaRPr lang="en-US" sz="1200" dirty="0"/>
          </a:p>
          <a:p>
            <a:pPr marL="158750" indent="0">
              <a:buNone/>
            </a:pPr>
            <a:endParaRPr lang="en-US"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FA7B83-F212-F642-7E54-B702FFEE5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777" y="1629525"/>
            <a:ext cx="2566638" cy="177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968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948FB-7988-86C2-A3A3-E914B5736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9D5E6-4064-3E89-4056-B37B88906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DESIGN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677DE7-F6F0-1596-DD35-14E215A4CC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54275"/>
            <a:ext cx="5397021" cy="3307365"/>
          </a:xfrm>
        </p:spPr>
        <p:txBody>
          <a:bodyPr/>
          <a:lstStyle/>
          <a:p>
            <a:pPr marL="158750" indent="0">
              <a:buNone/>
            </a:pPr>
            <a:r>
              <a:rPr lang="en-US" sz="1400" b="1" dirty="0"/>
              <a:t>3. Data Analysis Menu (Function: </a:t>
            </a:r>
            <a:r>
              <a:rPr lang="en-US" sz="1400" b="1" dirty="0" err="1"/>
              <a:t>data_analysis_menu</a:t>
            </a:r>
            <a:r>
              <a:rPr lang="en-US" sz="1400" b="1" dirty="0"/>
              <a:t>)</a:t>
            </a:r>
          </a:p>
          <a:p>
            <a:r>
              <a:rPr lang="en-US" sz="1400" b="1" dirty="0"/>
              <a:t>Loop</a:t>
            </a:r>
            <a:r>
              <a:rPr lang="en-US" sz="1400" dirty="0"/>
              <a:t> (Data Analysis Menu): a. Display Data Analysis Menu options (1 to 8). b. Read user choice. c. </a:t>
            </a:r>
            <a:r>
              <a:rPr lang="en-US" sz="1400" b="1" dirty="0"/>
              <a:t>If</a:t>
            </a:r>
            <a:r>
              <a:rPr lang="en-US" sz="1400" dirty="0"/>
              <a:t> choice is '1': Call SHOW COLUMNS (Step 3.1). d. </a:t>
            </a:r>
            <a:r>
              <a:rPr lang="en-US" sz="1400" b="1" dirty="0"/>
              <a:t>If</a:t>
            </a:r>
            <a:r>
              <a:rPr lang="en-US" sz="1400" dirty="0"/>
              <a:t> choice is '2': Call SHOW TOP ROWS (Step 3.2). e. </a:t>
            </a:r>
            <a:r>
              <a:rPr lang="en-US" sz="1400" b="1" dirty="0"/>
              <a:t>If</a:t>
            </a:r>
            <a:r>
              <a:rPr lang="en-US" sz="1400" dirty="0"/>
              <a:t> choice is '3': Call SHOW BOTTOM ROWS (Step 3.3). f. </a:t>
            </a:r>
            <a:r>
              <a:rPr lang="en-US" sz="1400" b="1" dirty="0"/>
              <a:t>If</a:t>
            </a:r>
            <a:r>
              <a:rPr lang="en-US" sz="1400" dirty="0"/>
              <a:t> choice is '4': Call SHOW SPECIFIC COLUMN (Step 3.4). g. </a:t>
            </a:r>
            <a:r>
              <a:rPr lang="en-US" sz="1400" b="1" dirty="0"/>
              <a:t>If</a:t>
            </a:r>
            <a:r>
              <a:rPr lang="en-US" sz="1400" dirty="0"/>
              <a:t> choice is '5': Call ADD NEW RECORD (Step 3.5). h. </a:t>
            </a:r>
            <a:r>
              <a:rPr lang="en-US" sz="1400" b="1" dirty="0"/>
              <a:t>If</a:t>
            </a:r>
            <a:r>
              <a:rPr lang="en-US" sz="1400" dirty="0"/>
              <a:t> choice is '6': Call DELETE COLUMN (Step 3.6). </a:t>
            </a:r>
            <a:r>
              <a:rPr lang="en-US" sz="1400" dirty="0" err="1"/>
              <a:t>i</a:t>
            </a:r>
            <a:r>
              <a:rPr lang="en-US" sz="1400" dirty="0"/>
              <a:t>. </a:t>
            </a:r>
            <a:r>
              <a:rPr lang="en-US" sz="1400" b="1" dirty="0"/>
              <a:t>If</a:t>
            </a:r>
            <a:r>
              <a:rPr lang="en-US" sz="1400" dirty="0"/>
              <a:t> choice is '7': Call DATA SUMMARY (Step 3.7). j. </a:t>
            </a:r>
            <a:r>
              <a:rPr lang="en-US" sz="1400" b="1" dirty="0"/>
              <a:t>If</a:t>
            </a:r>
            <a:r>
              <a:rPr lang="en-US" sz="1400" dirty="0"/>
              <a:t> choice is '8': </a:t>
            </a:r>
            <a:r>
              <a:rPr lang="en-US" sz="1400" b="1" dirty="0"/>
              <a:t>BREAK LOOP</a:t>
            </a:r>
            <a:r>
              <a:rPr lang="en-US" sz="1400" dirty="0"/>
              <a:t>. k. </a:t>
            </a:r>
            <a:r>
              <a:rPr lang="en-US" sz="1400" b="1" dirty="0"/>
              <a:t>Else</a:t>
            </a:r>
            <a:r>
              <a:rPr lang="en-US" sz="1400" dirty="0"/>
              <a:t>: Display "Invalid choice." l.  Prompt user to "Press ENTER to continue.“</a:t>
            </a:r>
          </a:p>
          <a:p>
            <a:r>
              <a:rPr lang="en-US" sz="1400" dirty="0"/>
              <a:t>Return to Main Menu loop.</a:t>
            </a:r>
          </a:p>
          <a:p>
            <a:pPr marL="158750" indent="0">
              <a:buNone/>
            </a:pPr>
            <a:endParaRPr lang="en-US" dirty="0"/>
          </a:p>
          <a:p>
            <a:endParaRPr lang="en-IN" sz="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C2A604-ECCA-BBD5-96F8-B04EEEC87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777" y="1629525"/>
            <a:ext cx="2566638" cy="177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96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C1CC5-D877-5B46-086E-C0C78D62C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3EF17-069A-FFBA-B506-AC8AEA419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DESIGN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CF280-7348-E7FB-1C43-72CE37B16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54275"/>
            <a:ext cx="5397021" cy="3307365"/>
          </a:xfrm>
        </p:spPr>
        <p:txBody>
          <a:bodyPr/>
          <a:lstStyle/>
          <a:p>
            <a:pPr marL="158750" indent="0">
              <a:buNone/>
            </a:pPr>
            <a:r>
              <a:rPr lang="en-US" sz="1200" b="1" dirty="0"/>
              <a:t>3.4. SHOW SPECIFIC COLUMN</a:t>
            </a:r>
          </a:p>
          <a:p>
            <a:r>
              <a:rPr lang="en-US" sz="1200" dirty="0"/>
              <a:t>Read </a:t>
            </a:r>
            <a:r>
              <a:rPr lang="en-US" sz="1400" dirty="0" err="1"/>
              <a:t>column_name</a:t>
            </a:r>
            <a:r>
              <a:rPr lang="en-US" sz="1200" dirty="0"/>
              <a:t> from user.</a:t>
            </a:r>
          </a:p>
          <a:p>
            <a:r>
              <a:rPr lang="en-US" sz="1200" b="1" dirty="0"/>
              <a:t>If</a:t>
            </a:r>
            <a:r>
              <a:rPr lang="en-US" sz="1200" dirty="0"/>
              <a:t> </a:t>
            </a:r>
            <a:r>
              <a:rPr lang="en-US" sz="1400" dirty="0" err="1"/>
              <a:t>column_name</a:t>
            </a:r>
            <a:r>
              <a:rPr lang="en-US" sz="1200" dirty="0"/>
              <a:t> exists in </a:t>
            </a:r>
            <a:r>
              <a:rPr lang="en-US" sz="1400" dirty="0" err="1"/>
              <a:t>df.columns</a:t>
            </a:r>
            <a:r>
              <a:rPr lang="en-US" sz="1200" dirty="0"/>
              <a:t>: Print </a:t>
            </a:r>
            <a:r>
              <a:rPr lang="en-US" sz="1400" dirty="0" err="1"/>
              <a:t>df</a:t>
            </a:r>
            <a:r>
              <a:rPr lang="en-US" sz="1400" dirty="0"/>
              <a:t>[</a:t>
            </a:r>
            <a:r>
              <a:rPr lang="en-US" sz="1400" dirty="0" err="1"/>
              <a:t>column_name</a:t>
            </a:r>
            <a:r>
              <a:rPr lang="en-US" sz="1400" dirty="0"/>
              <a:t>]</a:t>
            </a:r>
            <a:r>
              <a:rPr lang="en-US" sz="1200" dirty="0"/>
              <a:t>.</a:t>
            </a:r>
          </a:p>
          <a:p>
            <a:r>
              <a:rPr lang="en-US" sz="1200" b="1" dirty="0"/>
              <a:t>Else</a:t>
            </a:r>
            <a:r>
              <a:rPr lang="en-US" sz="1200" dirty="0"/>
              <a:t>: Print "Column not found."</a:t>
            </a:r>
          </a:p>
          <a:p>
            <a:endParaRPr lang="en-IN" sz="9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AEC6D-3429-8856-3063-69F1E274E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777" y="1629525"/>
            <a:ext cx="2566638" cy="177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37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E61C3-C979-3B73-7606-6AFA15BF9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5BC5E-5887-BBEB-8DA4-254733D85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DESIGN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4FA89-6ECC-D139-DF9C-D8F2DD65BE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54275"/>
            <a:ext cx="5397021" cy="3307365"/>
          </a:xfrm>
        </p:spPr>
        <p:txBody>
          <a:bodyPr/>
          <a:lstStyle/>
          <a:p>
            <a:pPr marL="158750" indent="0">
              <a:buNone/>
            </a:pPr>
            <a:r>
              <a:rPr lang="en-US" sz="1400" b="1" dirty="0"/>
              <a:t>3.5. ADD NEW RECORD</a:t>
            </a:r>
          </a:p>
          <a:p>
            <a:r>
              <a:rPr lang="en-US" sz="1400" dirty="0"/>
              <a:t>Read </a:t>
            </a:r>
            <a:r>
              <a:rPr lang="en-US" sz="1200" dirty="0" err="1"/>
              <a:t>new_model_name</a:t>
            </a:r>
            <a:r>
              <a:rPr lang="en-US" sz="1400" dirty="0"/>
              <a:t>.</a:t>
            </a:r>
          </a:p>
          <a:p>
            <a:r>
              <a:rPr lang="en-US" sz="1400" b="1" dirty="0"/>
              <a:t>If</a:t>
            </a:r>
            <a:r>
              <a:rPr lang="en-US" sz="1400" dirty="0"/>
              <a:t> model already exists: Print error.</a:t>
            </a:r>
          </a:p>
          <a:p>
            <a:r>
              <a:rPr lang="en-US" sz="1400" b="1" dirty="0"/>
              <a:t>Else</a:t>
            </a:r>
            <a:r>
              <a:rPr lang="en-US" sz="1400" dirty="0"/>
              <a:t>: a. For each year (2015-2020): Read sales value from user. b. Create a new pandas Series from the sales data. c. Add the Series as a new column to </a:t>
            </a:r>
            <a:r>
              <a:rPr lang="en-US" sz="1200" dirty="0" err="1"/>
              <a:t>df</a:t>
            </a:r>
            <a:r>
              <a:rPr lang="en-US" sz="1400" dirty="0"/>
              <a:t> with </a:t>
            </a:r>
            <a:r>
              <a:rPr lang="en-US" sz="1200" dirty="0" err="1"/>
              <a:t>new_model_name</a:t>
            </a:r>
            <a:r>
              <a:rPr lang="en-US" sz="1400" dirty="0"/>
              <a:t>. d. Update global </a:t>
            </a:r>
            <a:r>
              <a:rPr lang="en-US" sz="1200" dirty="0"/>
              <a:t>CAR_MODELS</a:t>
            </a:r>
            <a:r>
              <a:rPr lang="en-US" sz="1400" dirty="0"/>
              <a:t> and </a:t>
            </a:r>
            <a:r>
              <a:rPr lang="en-US" sz="1200" dirty="0"/>
              <a:t>MANUFACTURERS</a:t>
            </a:r>
            <a:r>
              <a:rPr lang="en-US" sz="1400" dirty="0"/>
              <a:t> lists. e. Print updated </a:t>
            </a:r>
            <a:r>
              <a:rPr lang="en-US" sz="1200" dirty="0" err="1"/>
              <a:t>df</a:t>
            </a:r>
            <a:r>
              <a:rPr lang="en-US" sz="1400" dirty="0"/>
              <a:t>.</a:t>
            </a:r>
          </a:p>
          <a:p>
            <a:pPr marL="158750" indent="0">
              <a:buNone/>
            </a:pPr>
            <a:r>
              <a:rPr lang="en-IN" sz="1400" b="1" dirty="0"/>
              <a:t>3.6. DELETE COLUMN</a:t>
            </a:r>
          </a:p>
          <a:p>
            <a:r>
              <a:rPr lang="en-IN" sz="1400" dirty="0"/>
              <a:t>Read </a:t>
            </a:r>
            <a:r>
              <a:rPr lang="en-IN" sz="1200" dirty="0" err="1"/>
              <a:t>column_name</a:t>
            </a:r>
            <a:r>
              <a:rPr lang="en-IN" sz="1400" dirty="0"/>
              <a:t> to delete.</a:t>
            </a:r>
          </a:p>
          <a:p>
            <a:r>
              <a:rPr lang="en-IN" sz="1400" b="1" dirty="0"/>
              <a:t>If</a:t>
            </a:r>
            <a:r>
              <a:rPr lang="en-IN" sz="1400" dirty="0"/>
              <a:t> </a:t>
            </a:r>
            <a:r>
              <a:rPr lang="en-IN" sz="1200" dirty="0" err="1"/>
              <a:t>column_name</a:t>
            </a:r>
            <a:r>
              <a:rPr lang="en-IN" sz="1400" dirty="0"/>
              <a:t> exists: a. Drop the column using </a:t>
            </a:r>
            <a:r>
              <a:rPr lang="en-IN" sz="1200" dirty="0" err="1"/>
              <a:t>df.drop</a:t>
            </a:r>
            <a:r>
              <a:rPr lang="en-IN" sz="1200" dirty="0"/>
              <a:t>(columns=[</a:t>
            </a:r>
            <a:r>
              <a:rPr lang="en-IN" sz="1200" dirty="0" err="1"/>
              <a:t>column_name</a:t>
            </a:r>
            <a:r>
              <a:rPr lang="en-IN" sz="1200" dirty="0"/>
              <a:t>], </a:t>
            </a:r>
            <a:r>
              <a:rPr lang="en-IN" sz="1200" dirty="0" err="1"/>
              <a:t>inplace</a:t>
            </a:r>
            <a:r>
              <a:rPr lang="en-IN" sz="1200" dirty="0"/>
              <a:t>=True)</a:t>
            </a:r>
            <a:r>
              <a:rPr lang="en-IN" sz="1400" dirty="0"/>
              <a:t>. b. Update global model lists. c. Print updated </a:t>
            </a:r>
            <a:r>
              <a:rPr lang="en-IN" sz="1200" dirty="0" err="1"/>
              <a:t>df</a:t>
            </a:r>
            <a:r>
              <a:rPr lang="en-IN" sz="1400" dirty="0"/>
              <a:t>.</a:t>
            </a:r>
          </a:p>
          <a:p>
            <a:r>
              <a:rPr lang="en-IN" sz="1400" b="1" dirty="0"/>
              <a:t>Else</a:t>
            </a:r>
            <a:r>
              <a:rPr lang="en-IN" sz="1400" dirty="0"/>
              <a:t>: Print "Column not found."</a:t>
            </a:r>
          </a:p>
          <a:p>
            <a:pPr marL="158750" indent="0">
              <a:buNone/>
            </a:pPr>
            <a:r>
              <a:rPr lang="en-IN" sz="1400" b="1" dirty="0"/>
              <a:t>3.7. DATA SUMMARY</a:t>
            </a:r>
          </a:p>
          <a:p>
            <a:endParaRPr lang="en-IN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99B8BC-A174-602F-035F-93882CA4C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777" y="1629525"/>
            <a:ext cx="2566638" cy="177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423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30621-36F9-C444-A10C-D36544E39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19F46-61A7-44B9-CE58-97F7DB8BD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DESIGN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2D8929-9C78-1F15-0854-FBFD8231F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54275"/>
            <a:ext cx="5397021" cy="3307365"/>
          </a:xfrm>
        </p:spPr>
        <p:txBody>
          <a:bodyPr/>
          <a:lstStyle/>
          <a:p>
            <a:r>
              <a:rPr lang="en-US" sz="1400" dirty="0"/>
              <a:t>Call </a:t>
            </a:r>
            <a:r>
              <a:rPr lang="en-US" sz="1200" dirty="0" err="1"/>
              <a:t>df.describe</a:t>
            </a:r>
            <a:r>
              <a:rPr lang="en-US" sz="1200" dirty="0"/>
              <a:t>().transpose()</a:t>
            </a:r>
            <a:r>
              <a:rPr lang="en-US" sz="1400" dirty="0"/>
              <a:t>.</a:t>
            </a:r>
          </a:p>
          <a:p>
            <a:r>
              <a:rPr lang="en-US" sz="1400" dirty="0"/>
              <a:t>Print the resulting summary table.</a:t>
            </a:r>
          </a:p>
          <a:p>
            <a:pPr marL="158750" indent="0">
              <a:buNone/>
            </a:pPr>
            <a:r>
              <a:rPr lang="en-US" sz="1400" b="1" dirty="0"/>
              <a:t>4. Graph Menu (Function: </a:t>
            </a:r>
            <a:r>
              <a:rPr lang="en-US" sz="1400" b="1" dirty="0" err="1"/>
              <a:t>graph_menu</a:t>
            </a:r>
            <a:r>
              <a:rPr lang="en-US" sz="1400" b="1" dirty="0"/>
              <a:t>)</a:t>
            </a:r>
          </a:p>
          <a:p>
            <a:r>
              <a:rPr lang="en-US" sz="1400" b="1" dirty="0"/>
              <a:t>Loop</a:t>
            </a:r>
            <a:r>
              <a:rPr lang="en-US" sz="1400" dirty="0"/>
              <a:t> (Graph Menu): a. Display Graph Menu options (1. Line Graph, 2. Bar Graph, 3. Exit) and available Manufacturers. b. Read user choice (</a:t>
            </a:r>
            <a:r>
              <a:rPr lang="en-US" sz="1200" dirty="0" err="1"/>
              <a:t>graph_choice</a:t>
            </a:r>
            <a:r>
              <a:rPr lang="en-US" sz="1400" dirty="0"/>
              <a:t>). c. </a:t>
            </a:r>
            <a:r>
              <a:rPr lang="en-US" sz="1400" b="1" dirty="0"/>
              <a:t>If</a:t>
            </a:r>
            <a:r>
              <a:rPr lang="en-US" sz="1400" dirty="0"/>
              <a:t> </a:t>
            </a:r>
            <a:r>
              <a:rPr lang="en-US" sz="1200" dirty="0" err="1"/>
              <a:t>graph_choice</a:t>
            </a:r>
            <a:r>
              <a:rPr lang="en-US" sz="1400" dirty="0"/>
              <a:t> is '3': </a:t>
            </a:r>
            <a:r>
              <a:rPr lang="en-US" sz="1400" b="1" dirty="0"/>
              <a:t>BREAK LOOP</a:t>
            </a:r>
            <a:r>
              <a:rPr lang="en-US" sz="1400" dirty="0"/>
              <a:t>. d. </a:t>
            </a:r>
            <a:r>
              <a:rPr lang="en-US" sz="1400" b="1" dirty="0"/>
              <a:t>If</a:t>
            </a:r>
            <a:r>
              <a:rPr lang="en-US" sz="1400" dirty="0"/>
              <a:t> </a:t>
            </a:r>
            <a:r>
              <a:rPr lang="en-US" sz="1200" dirty="0" err="1"/>
              <a:t>graph_choice</a:t>
            </a:r>
            <a:r>
              <a:rPr lang="en-US" sz="1400" dirty="0"/>
              <a:t> is '1' or '2': </a:t>
            </a:r>
            <a:r>
              <a:rPr lang="en-US" sz="1400" dirty="0" err="1"/>
              <a:t>i</a:t>
            </a:r>
            <a:r>
              <a:rPr lang="en-US" sz="1400" dirty="0"/>
              <a:t>. Set </a:t>
            </a:r>
            <a:r>
              <a:rPr lang="en-US" sz="1200" dirty="0" err="1"/>
              <a:t>graph_type</a:t>
            </a:r>
            <a:r>
              <a:rPr lang="en-US" sz="1400" dirty="0"/>
              <a:t> ('line' or 'bar'). ii. Prompt user to select a Manufacturer number. iii. Prompt user to select a Car Model number from the selected Manufacturer's list. iv. Retrieve </a:t>
            </a:r>
            <a:r>
              <a:rPr lang="en-US" sz="1200" dirty="0" err="1"/>
              <a:t>selected_model</a:t>
            </a:r>
            <a:r>
              <a:rPr lang="en-US" sz="1400" dirty="0"/>
              <a:t>. v. Call </a:t>
            </a:r>
            <a:r>
              <a:rPr lang="en-US" sz="1200" dirty="0"/>
              <a:t>PLOT GRAPH</a:t>
            </a:r>
            <a:r>
              <a:rPr lang="en-US" sz="1400" dirty="0"/>
              <a:t> (Step 4.1) with </a:t>
            </a:r>
            <a:r>
              <a:rPr lang="en-US" sz="1200" dirty="0" err="1"/>
              <a:t>selected_model</a:t>
            </a:r>
            <a:r>
              <a:rPr lang="en-US" sz="1400" dirty="0"/>
              <a:t> and </a:t>
            </a:r>
            <a:r>
              <a:rPr lang="en-US" sz="1200" dirty="0" err="1"/>
              <a:t>graph_type</a:t>
            </a:r>
            <a:r>
              <a:rPr lang="en-US" sz="1400" dirty="0"/>
              <a:t>. e. </a:t>
            </a:r>
            <a:r>
              <a:rPr lang="en-US" sz="1400" b="1" dirty="0"/>
              <a:t>Else</a:t>
            </a:r>
            <a:r>
              <a:rPr lang="en-US" sz="1400" dirty="0"/>
              <a:t>: Display "Invalid choice." f. Prompt user to "Press ENTER to continue."</a:t>
            </a:r>
          </a:p>
          <a:p>
            <a:r>
              <a:rPr lang="en-US" sz="1400" dirty="0"/>
              <a:t>Return to Main Menu loop</a:t>
            </a:r>
            <a:r>
              <a:rPr lang="en-US" sz="1200" dirty="0"/>
              <a:t>.</a:t>
            </a:r>
          </a:p>
          <a:p>
            <a:endParaRPr lang="en-IN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D7C7B7-385E-DFFB-8FE1-24DBED33F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777" y="1629525"/>
            <a:ext cx="2566638" cy="177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798602"/>
      </p:ext>
    </p:extLst>
  </p:cSld>
  <p:clrMapOvr>
    <a:masterClrMapping/>
  </p:clrMapOvr>
</p:sld>
</file>

<file path=ppt/theme/theme1.xml><?xml version="1.0" encoding="utf-8"?>
<a:theme xmlns:a="http://schemas.openxmlformats.org/drawingml/2006/main" name="Automotive Industry Theme for Business by Slidesgo">
  <a:themeElements>
    <a:clrScheme name="Simple Light">
      <a:dk1>
        <a:srgbClr val="191919"/>
      </a:dk1>
      <a:lt1>
        <a:srgbClr val="F3F3F3"/>
      </a:lt1>
      <a:dk2>
        <a:srgbClr val="171783"/>
      </a:dk2>
      <a:lt2>
        <a:srgbClr val="B3363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1037</Words>
  <Application>Microsoft Office PowerPoint</Application>
  <PresentationFormat>On-screen Show (16:9)</PresentationFormat>
  <Paragraphs>71</Paragraphs>
  <Slides>35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Montserrat</vt:lpstr>
      <vt:lpstr>Nunito Light</vt:lpstr>
      <vt:lpstr>DM Sans</vt:lpstr>
      <vt:lpstr>Anaheim</vt:lpstr>
      <vt:lpstr>Wingdings</vt:lpstr>
      <vt:lpstr>Arial</vt:lpstr>
      <vt:lpstr>Ebrima</vt:lpstr>
      <vt:lpstr>Automotive Industry Theme for Business by Slidesgo</vt:lpstr>
      <vt:lpstr>VITYARTHI PROJECT (CAR MANAGEMENT SYSTEM)</vt:lpstr>
      <vt:lpstr>INDEX</vt:lpstr>
      <vt:lpstr>PROBLEM STATEMENT </vt:lpstr>
      <vt:lpstr>DESIGN</vt:lpstr>
      <vt:lpstr>DESIGN</vt:lpstr>
      <vt:lpstr>DESIGN</vt:lpstr>
      <vt:lpstr>DESIGN</vt:lpstr>
      <vt:lpstr>DESIGN</vt:lpstr>
      <vt:lpstr>DESIGN</vt:lpstr>
      <vt:lpstr>DESIGN</vt:lpstr>
      <vt:lpstr>INPUT AND OUTPUT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LINE GRAPH</vt:lpstr>
      <vt:lpstr>PowerPoint Presentation</vt:lpstr>
      <vt:lpstr>PowerPoint Presentation</vt:lpstr>
      <vt:lpstr>BAR GRAPH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Ali</dc:creator>
  <cp:lastModifiedBy>Mohammad Ali</cp:lastModifiedBy>
  <cp:revision>5</cp:revision>
  <dcterms:modified xsi:type="dcterms:W3CDTF">2025-11-23T14:10:43Z</dcterms:modified>
</cp:coreProperties>
</file>